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sldIdLst>
    <p:sldId id="257" r:id="rId2"/>
    <p:sldId id="258" r:id="rId3"/>
    <p:sldId id="259" r:id="rId4"/>
    <p:sldId id="266" r:id="rId5"/>
    <p:sldId id="267" r:id="rId6"/>
    <p:sldId id="265" r:id="rId7"/>
    <p:sldId id="260" r:id="rId8"/>
    <p:sldId id="261" r:id="rId9"/>
    <p:sldId id="262" r:id="rId10"/>
    <p:sldId id="263" r:id="rId11"/>
    <p:sldId id="264" r:id="rId12"/>
    <p:sldId id="268" r:id="rId13"/>
    <p:sldId id="269" r:id="rId14"/>
    <p:sldId id="270" r:id="rId15"/>
    <p:sldId id="271" r:id="rId16"/>
    <p:sldId id="27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28"/>
  </p:normalViewPr>
  <p:slideViewPr>
    <p:cSldViewPr snapToGrid="0" snapToObjects="1">
      <p:cViewPr varScale="1">
        <p:scale>
          <a:sx n="110" d="100"/>
          <a:sy n="110" d="100"/>
        </p:scale>
        <p:origin x="536"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6567889"/>
            <a:ext cx="2622834" cy="307777"/>
          </a:xfrm>
          <a:prstGeom prst="rect">
            <a:avLst/>
          </a:prstGeom>
          <a:noFill/>
        </p:spPr>
        <p:txBody>
          <a:bodyPr wrap="none" rtlCol="0">
            <a:spAutoFit/>
          </a:bodyPr>
          <a:lstStyle/>
          <a:p>
            <a:r>
              <a:rPr lang="en-US" sz="1400" dirty="0"/>
              <a:t>Copyright</a:t>
            </a:r>
            <a:r>
              <a:rPr lang="en-US" sz="1400" baseline="0" dirty="0"/>
              <a:t> 2020, Staupell, LLC.</a:t>
            </a:r>
            <a:endParaRPr lang="en-US" sz="1400" dirty="0"/>
          </a:p>
        </p:txBody>
      </p:sp>
      <p:pic>
        <p:nvPicPr>
          <p:cNvPr id="9" name="Picture 8">
            <a:extLst>
              <a:ext uri="{FF2B5EF4-FFF2-40B4-BE49-F238E27FC236}">
                <a16:creationId xmlns:a16="http://schemas.microsoft.com/office/drawing/2014/main" id="{7AA8B783-12E4-45D7-914C-068B54BE599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8148" y="5738310"/>
            <a:ext cx="1572909" cy="11373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7" name="TextBox 6"/>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7" name="TextBox 6"/>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TextBox 7"/>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pic>
        <p:nvPicPr>
          <p:cNvPr id="10" name="Picture 9">
            <a:extLst>
              <a:ext uri="{FF2B5EF4-FFF2-40B4-BE49-F238E27FC236}">
                <a16:creationId xmlns:a16="http://schemas.microsoft.com/office/drawing/2014/main" id="{9E58E61E-EA8C-436A-9477-C6416500DB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95880" y="5974026"/>
            <a:ext cx="796119" cy="7961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4/22/20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Rectangle 7">
            <a:extLst>
              <a:ext uri="{FF2B5EF4-FFF2-40B4-BE49-F238E27FC236}">
                <a16:creationId xmlns:a16="http://schemas.microsoft.com/office/drawing/2014/main" id="{5E0BFB17-39C3-4BB4-A13D-C66C878B9AA6}"/>
              </a:ext>
            </a:extLst>
          </p:cNvPr>
          <p:cNvSpPr/>
          <p:nvPr userDrawn="1"/>
        </p:nvSpPr>
        <p:spPr>
          <a:xfrm>
            <a:off x="0" y="6541008"/>
            <a:ext cx="2975212" cy="276999"/>
          </a:xfrm>
          <a:prstGeom prst="rect">
            <a:avLst/>
          </a:prstGeom>
        </p:spPr>
        <p:txBody>
          <a:bodyPr wrap="square">
            <a:spAutoFit/>
          </a:bodyPr>
          <a:lstStyle/>
          <a:p>
            <a:r>
              <a:rPr lang="en-US" sz="1200" dirty="0"/>
              <a:t>Copyright</a:t>
            </a:r>
            <a:r>
              <a:rPr lang="en-US" sz="1200" baseline="0" dirty="0"/>
              <a:t> 2020, Staupell, LLC</a:t>
            </a:r>
            <a:endParaRPr lang="en-US" sz="1200" dirty="0"/>
          </a:p>
        </p:txBody>
      </p:sp>
      <p:pic>
        <p:nvPicPr>
          <p:cNvPr id="12" name="Picture 11">
            <a:extLst>
              <a:ext uri="{FF2B5EF4-FFF2-40B4-BE49-F238E27FC236}">
                <a16:creationId xmlns:a16="http://schemas.microsoft.com/office/drawing/2014/main" id="{F518CD34-0A84-4CF0-872B-7F300B704C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95880" y="5974026"/>
            <a:ext cx="796119" cy="7961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pic>
        <p:nvPicPr>
          <p:cNvPr id="14" name="Picture 13">
            <a:extLst>
              <a:ext uri="{FF2B5EF4-FFF2-40B4-BE49-F238E27FC236}">
                <a16:creationId xmlns:a16="http://schemas.microsoft.com/office/drawing/2014/main" id="{3307AA1A-9587-46E5-8FD3-43E96F4712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4340" y="5926540"/>
            <a:ext cx="796119" cy="7961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4/22/20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
        <p:nvSpPr>
          <p:cNvPr id="7" name="TextBox 6"/>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pic>
        <p:nvPicPr>
          <p:cNvPr id="10" name="Picture 9">
            <a:extLst>
              <a:ext uri="{FF2B5EF4-FFF2-40B4-BE49-F238E27FC236}">
                <a16:creationId xmlns:a16="http://schemas.microsoft.com/office/drawing/2014/main" id="{CCCBE335-7596-4422-AADD-CF3A3CFD3A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95880" y="5974026"/>
            <a:ext cx="796119" cy="79611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4/22/20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
        <p:nvSpPr>
          <p:cNvPr id="6" name="TextBox 5"/>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pic>
        <p:nvPicPr>
          <p:cNvPr id="9" name="Picture 8">
            <a:extLst>
              <a:ext uri="{FF2B5EF4-FFF2-40B4-BE49-F238E27FC236}">
                <a16:creationId xmlns:a16="http://schemas.microsoft.com/office/drawing/2014/main" id="{7B7F92A0-C5B5-4A77-834B-316132B925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4340" y="5938770"/>
            <a:ext cx="796119" cy="79611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pic>
        <p:nvPicPr>
          <p:cNvPr id="12" name="Picture 11">
            <a:extLst>
              <a:ext uri="{FF2B5EF4-FFF2-40B4-BE49-F238E27FC236}">
                <a16:creationId xmlns:a16="http://schemas.microsoft.com/office/drawing/2014/main" id="{0944A053-06D9-4980-9FCD-DF3FA10EC1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95880" y="5974026"/>
            <a:ext cx="796119" cy="79611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TextBox 8"/>
          <p:cNvSpPr txBox="1"/>
          <p:nvPr userDrawn="1"/>
        </p:nvSpPr>
        <p:spPr>
          <a:xfrm>
            <a:off x="0" y="6611779"/>
            <a:ext cx="1919115" cy="246221"/>
          </a:xfrm>
          <a:prstGeom prst="rect">
            <a:avLst/>
          </a:prstGeom>
          <a:noFill/>
        </p:spPr>
        <p:txBody>
          <a:bodyPr wrap="none" rtlCol="0">
            <a:spAutoFit/>
          </a:bodyPr>
          <a:lstStyle/>
          <a:p>
            <a:r>
              <a:rPr lang="en-US" sz="1000" dirty="0"/>
              <a:t>Copyright</a:t>
            </a:r>
            <a:r>
              <a:rPr lang="en-US" sz="1000" baseline="0" dirty="0"/>
              <a:t> 2020, Staupell, LLC.</a:t>
            </a:r>
            <a:endParaRPr lang="en-US" sz="1000" dirty="0"/>
          </a:p>
        </p:txBody>
      </p:sp>
      <p:pic>
        <p:nvPicPr>
          <p:cNvPr id="11" name="Picture 10">
            <a:extLst>
              <a:ext uri="{FF2B5EF4-FFF2-40B4-BE49-F238E27FC236}">
                <a16:creationId xmlns:a16="http://schemas.microsoft.com/office/drawing/2014/main" id="{8D54309E-24B8-4C43-AD6F-0A0EDBC16A7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805313" y="6383459"/>
            <a:ext cx="386686" cy="3866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327B613C-1AD7-49D3-885D-F654C5CDBAA6}" type="datetime1">
              <a:rPr lang="en-US" smtClean="0"/>
              <a:pPr/>
              <a:t>4/22/20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Greg@Staupel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10D6-BE9F-43ED-970F-70F071BA7055}"/>
              </a:ext>
            </a:extLst>
          </p:cNvPr>
          <p:cNvSpPr>
            <a:spLocks noGrp="1"/>
          </p:cNvSpPr>
          <p:nvPr>
            <p:ph type="ctrTitle"/>
          </p:nvPr>
        </p:nvSpPr>
        <p:spPr/>
        <p:txBody>
          <a:bodyPr/>
          <a:lstStyle/>
          <a:p>
            <a:r>
              <a:rPr lang="en-US" dirty="0"/>
              <a:t>Before the NXT step:  optimizing for NXT</a:t>
            </a:r>
          </a:p>
        </p:txBody>
      </p:sp>
      <p:sp>
        <p:nvSpPr>
          <p:cNvPr id="3" name="Subtitle 2">
            <a:extLst>
              <a:ext uri="{FF2B5EF4-FFF2-40B4-BE49-F238E27FC236}">
                <a16:creationId xmlns:a16="http://schemas.microsoft.com/office/drawing/2014/main" id="{37DDD454-ACC7-4CBD-9858-94A2C0A4CEE6}"/>
              </a:ext>
            </a:extLst>
          </p:cNvPr>
          <p:cNvSpPr>
            <a:spLocks noGrp="1"/>
          </p:cNvSpPr>
          <p:nvPr>
            <p:ph type="subTitle" idx="1"/>
          </p:nvPr>
        </p:nvSpPr>
        <p:spPr/>
        <p:txBody>
          <a:bodyPr/>
          <a:lstStyle/>
          <a:p>
            <a:r>
              <a:rPr lang="en-US" dirty="0"/>
              <a:t>Webinar by Gregory Duke</a:t>
            </a:r>
          </a:p>
          <a:p>
            <a:r>
              <a:rPr lang="en-US" dirty="0"/>
              <a:t>Live from Tucson, AZ </a:t>
            </a:r>
          </a:p>
          <a:p>
            <a:r>
              <a:rPr lang="en-US" dirty="0"/>
              <a:t>April 23, 2020</a:t>
            </a:r>
          </a:p>
        </p:txBody>
      </p:sp>
    </p:spTree>
    <p:extLst>
      <p:ext uri="{BB962C8B-B14F-4D97-AF65-F5344CB8AC3E}">
        <p14:creationId xmlns:p14="http://schemas.microsoft.com/office/powerpoint/2010/main" val="423505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7E7E-F4F4-4A0D-9388-BE12B0E231A2}"/>
              </a:ext>
            </a:extLst>
          </p:cNvPr>
          <p:cNvSpPr>
            <a:spLocks noGrp="1"/>
          </p:cNvSpPr>
          <p:nvPr>
            <p:ph type="title"/>
          </p:nvPr>
        </p:nvSpPr>
        <p:spPr/>
        <p:txBody>
          <a:bodyPr/>
          <a:lstStyle/>
          <a:p>
            <a:r>
              <a:rPr lang="en-US" dirty="0"/>
              <a:t>Cleanup tips for NXT’s reports</a:t>
            </a:r>
          </a:p>
        </p:txBody>
      </p:sp>
      <p:sp>
        <p:nvSpPr>
          <p:cNvPr id="3" name="Content Placeholder 2">
            <a:extLst>
              <a:ext uri="{FF2B5EF4-FFF2-40B4-BE49-F238E27FC236}">
                <a16:creationId xmlns:a16="http://schemas.microsoft.com/office/drawing/2014/main" id="{843DF78D-B4CB-4493-B817-E3317671ECD1}"/>
              </a:ext>
            </a:extLst>
          </p:cNvPr>
          <p:cNvSpPr>
            <a:spLocks noGrp="1"/>
          </p:cNvSpPr>
          <p:nvPr>
            <p:ph idx="1"/>
          </p:nvPr>
        </p:nvSpPr>
        <p:spPr>
          <a:xfrm>
            <a:off x="609601" y="1600200"/>
            <a:ext cx="10432648" cy="4876800"/>
          </a:xfrm>
        </p:spPr>
        <p:txBody>
          <a:bodyPr/>
          <a:lstStyle/>
          <a:p>
            <a:r>
              <a:rPr lang="en-US" dirty="0"/>
              <a:t>Which NXT reports and dashboards are your co-workers going to use on a regular basis?  How can you clean up your data to ensure that those reports work?</a:t>
            </a:r>
          </a:p>
          <a:p>
            <a:pPr lvl="1">
              <a:buFont typeface="Courier New" panose="02070309020205020404" pitchFamily="49" charset="0"/>
              <a:buChar char="o"/>
            </a:pPr>
            <a:r>
              <a:rPr lang="en-US" dirty="0"/>
              <a:t>If you can, use the practice database</a:t>
            </a:r>
          </a:p>
          <a:p>
            <a:pPr lvl="1">
              <a:buFont typeface="Courier New" panose="02070309020205020404" pitchFamily="49" charset="0"/>
              <a:buChar char="o"/>
            </a:pPr>
            <a:r>
              <a:rPr lang="en-US" dirty="0"/>
              <a:t>Also consider what those reports and dashboards will look like on mobile (both phones and tablets)</a:t>
            </a:r>
          </a:p>
        </p:txBody>
      </p:sp>
    </p:spTree>
    <p:extLst>
      <p:ext uri="{BB962C8B-B14F-4D97-AF65-F5344CB8AC3E}">
        <p14:creationId xmlns:p14="http://schemas.microsoft.com/office/powerpoint/2010/main" val="44907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448B-5E60-4E0A-8ECE-A8D9662E5EAB}"/>
              </a:ext>
            </a:extLst>
          </p:cNvPr>
          <p:cNvSpPr>
            <a:spLocks noGrp="1"/>
          </p:cNvSpPr>
          <p:nvPr>
            <p:ph type="title"/>
          </p:nvPr>
        </p:nvSpPr>
        <p:spPr/>
        <p:txBody>
          <a:bodyPr/>
          <a:lstStyle/>
          <a:p>
            <a:r>
              <a:rPr lang="en-US" dirty="0"/>
              <a:t>One thing you will need to know…</a:t>
            </a:r>
          </a:p>
        </p:txBody>
      </p:sp>
      <p:sp>
        <p:nvSpPr>
          <p:cNvPr id="3" name="Content Placeholder 2">
            <a:extLst>
              <a:ext uri="{FF2B5EF4-FFF2-40B4-BE49-F238E27FC236}">
                <a16:creationId xmlns:a16="http://schemas.microsoft.com/office/drawing/2014/main" id="{F971F6C5-9620-4FFB-8F12-4A8FF3165A1C}"/>
              </a:ext>
            </a:extLst>
          </p:cNvPr>
          <p:cNvSpPr>
            <a:spLocks noGrp="1"/>
          </p:cNvSpPr>
          <p:nvPr>
            <p:ph idx="1"/>
          </p:nvPr>
        </p:nvSpPr>
        <p:spPr>
          <a:xfrm>
            <a:off x="609600" y="1600200"/>
            <a:ext cx="10235878" cy="4876800"/>
          </a:xfrm>
        </p:spPr>
        <p:txBody>
          <a:bodyPr/>
          <a:lstStyle/>
          <a:p>
            <a:r>
              <a:rPr lang="en-US" dirty="0"/>
              <a:t>Because NXT’s data visualization reports are canned, they are extremely hard to “tweak”</a:t>
            </a:r>
          </a:p>
          <a:p>
            <a:pPr lvl="1">
              <a:buFont typeface="Courier New" panose="02070309020205020404" pitchFamily="49" charset="0"/>
              <a:buChar char="o"/>
            </a:pPr>
            <a:r>
              <a:rPr lang="en-US" dirty="0"/>
              <a:t>Example—year-on-year reports can’t be moved to a different 12-month period (other than calendar or fiscal)</a:t>
            </a:r>
          </a:p>
        </p:txBody>
      </p:sp>
    </p:spTree>
    <p:extLst>
      <p:ext uri="{BB962C8B-B14F-4D97-AF65-F5344CB8AC3E}">
        <p14:creationId xmlns:p14="http://schemas.microsoft.com/office/powerpoint/2010/main" val="219526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E34A-6008-4F87-889E-36396128532F}"/>
              </a:ext>
            </a:extLst>
          </p:cNvPr>
          <p:cNvSpPr>
            <a:spLocks noGrp="1"/>
          </p:cNvSpPr>
          <p:nvPr>
            <p:ph type="title"/>
          </p:nvPr>
        </p:nvSpPr>
        <p:spPr/>
        <p:txBody>
          <a:bodyPr/>
          <a:lstStyle/>
          <a:p>
            <a:r>
              <a:rPr lang="en-US" dirty="0"/>
              <a:t>Training staff on NXT</a:t>
            </a:r>
          </a:p>
        </p:txBody>
      </p:sp>
      <p:sp>
        <p:nvSpPr>
          <p:cNvPr id="3" name="Content Placeholder 2">
            <a:extLst>
              <a:ext uri="{FF2B5EF4-FFF2-40B4-BE49-F238E27FC236}">
                <a16:creationId xmlns:a16="http://schemas.microsoft.com/office/drawing/2014/main" id="{0DC4CD64-0DD9-4DB0-8D68-916B4C6483CE}"/>
              </a:ext>
            </a:extLst>
          </p:cNvPr>
          <p:cNvSpPr>
            <a:spLocks noGrp="1"/>
          </p:cNvSpPr>
          <p:nvPr>
            <p:ph idx="1"/>
          </p:nvPr>
        </p:nvSpPr>
        <p:spPr>
          <a:xfrm>
            <a:off x="838200" y="1825625"/>
            <a:ext cx="5114026" cy="4351338"/>
          </a:xfrm>
        </p:spPr>
        <p:txBody>
          <a:bodyPr>
            <a:normAutofit/>
          </a:bodyPr>
          <a:lstStyle/>
          <a:p>
            <a:r>
              <a:rPr lang="en-US" dirty="0"/>
              <a:t>Much of what “development” users will work with is the Constituent web view</a:t>
            </a:r>
          </a:p>
          <a:p>
            <a:pPr marL="0" indent="0">
              <a:buNone/>
            </a:pPr>
            <a:endParaRPr lang="en-US" dirty="0"/>
          </a:p>
          <a:p>
            <a:pPr lvl="1">
              <a:buFont typeface="Courier New" panose="02070309020205020404" pitchFamily="49" charset="0"/>
              <a:buChar char="o"/>
            </a:pPr>
            <a:r>
              <a:rPr lang="en-US" dirty="0"/>
              <a:t>In particular—because it’s such a new feature—I would really concentrate on the “Timeline” feature for gifts and actions</a:t>
            </a:r>
          </a:p>
        </p:txBody>
      </p:sp>
      <p:pic>
        <p:nvPicPr>
          <p:cNvPr id="4" name="Picture 3">
            <a:extLst>
              <a:ext uri="{FF2B5EF4-FFF2-40B4-BE49-F238E27FC236}">
                <a16:creationId xmlns:a16="http://schemas.microsoft.com/office/drawing/2014/main" id="{062687CE-2F98-4CE9-8203-9B4C32308545}"/>
              </a:ext>
            </a:extLst>
          </p:cNvPr>
          <p:cNvPicPr>
            <a:picLocks noChangeAspect="1"/>
          </p:cNvPicPr>
          <p:nvPr/>
        </p:nvPicPr>
        <p:blipFill rotWithShape="1">
          <a:blip r:embed="rId2"/>
          <a:srcRect l="51566" t="13153" r="2267" b="3511"/>
          <a:stretch/>
        </p:blipFill>
        <p:spPr>
          <a:xfrm>
            <a:off x="6504316" y="889385"/>
            <a:ext cx="4482860" cy="4551814"/>
          </a:xfrm>
          <a:prstGeom prst="rect">
            <a:avLst/>
          </a:prstGeom>
        </p:spPr>
      </p:pic>
    </p:spTree>
    <p:extLst>
      <p:ext uri="{BB962C8B-B14F-4D97-AF65-F5344CB8AC3E}">
        <p14:creationId xmlns:p14="http://schemas.microsoft.com/office/powerpoint/2010/main" val="39374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BE96-6D7A-4B09-AD55-03C1FDD565DF}"/>
              </a:ext>
            </a:extLst>
          </p:cNvPr>
          <p:cNvSpPr>
            <a:spLocks noGrp="1"/>
          </p:cNvSpPr>
          <p:nvPr>
            <p:ph type="title"/>
          </p:nvPr>
        </p:nvSpPr>
        <p:spPr>
          <a:xfrm>
            <a:off x="838200" y="365125"/>
            <a:ext cx="10515600" cy="1325563"/>
          </a:xfrm>
        </p:spPr>
        <p:txBody>
          <a:bodyPr>
            <a:normAutofit/>
          </a:bodyPr>
          <a:lstStyle/>
          <a:p>
            <a:r>
              <a:rPr lang="en-US" dirty="0"/>
              <a:t>Building and working with lists</a:t>
            </a:r>
          </a:p>
        </p:txBody>
      </p:sp>
      <p:sp>
        <p:nvSpPr>
          <p:cNvPr id="8" name="Content Placeholder 7">
            <a:extLst>
              <a:ext uri="{FF2B5EF4-FFF2-40B4-BE49-F238E27FC236}">
                <a16:creationId xmlns:a16="http://schemas.microsoft.com/office/drawing/2014/main" id="{96C6C2E8-7CC0-4C0A-9C0B-B7710EE0238A}"/>
              </a:ext>
            </a:extLst>
          </p:cNvPr>
          <p:cNvSpPr>
            <a:spLocks noGrp="1"/>
          </p:cNvSpPr>
          <p:nvPr>
            <p:ph idx="1"/>
          </p:nvPr>
        </p:nvSpPr>
        <p:spPr>
          <a:xfrm>
            <a:off x="838200" y="1825625"/>
            <a:ext cx="3797807" cy="4351338"/>
          </a:xfrm>
        </p:spPr>
        <p:txBody>
          <a:bodyPr>
            <a:normAutofit/>
          </a:bodyPr>
          <a:lstStyle/>
          <a:p>
            <a:r>
              <a:rPr lang="en-US" sz="2000" dirty="0"/>
              <a:t>Start by showing development officers and others how lists work and what they can be used for</a:t>
            </a:r>
          </a:p>
          <a:p>
            <a:endParaRPr lang="en-US" sz="2000" dirty="0"/>
          </a:p>
          <a:p>
            <a:r>
              <a:rPr lang="en-US" sz="2000" dirty="0"/>
              <a:t>In my experience—be careful with how development officers are building lists.  Think like a director of Prospect Management.</a:t>
            </a:r>
          </a:p>
        </p:txBody>
      </p:sp>
      <p:pic>
        <p:nvPicPr>
          <p:cNvPr id="4" name="Content Placeholder 3" descr="A screenshot of a computer&#10;&#10;Description automatically generated">
            <a:extLst>
              <a:ext uri="{FF2B5EF4-FFF2-40B4-BE49-F238E27FC236}">
                <a16:creationId xmlns:a16="http://schemas.microsoft.com/office/drawing/2014/main" id="{14C231E4-7125-4660-8F7D-EA4367BC04D3}"/>
              </a:ext>
            </a:extLst>
          </p:cNvPr>
          <p:cNvPicPr>
            <a:picLocks noChangeAspect="1"/>
          </p:cNvPicPr>
          <p:nvPr/>
        </p:nvPicPr>
        <p:blipFill rotWithShape="1">
          <a:blip r:embed="rId2"/>
          <a:srcRect l="51251" t="15192" r="1788" b="17375"/>
          <a:stretch/>
        </p:blipFill>
        <p:spPr>
          <a:xfrm>
            <a:off x="5193102" y="1825625"/>
            <a:ext cx="5934973" cy="4057590"/>
          </a:xfrm>
          <a:prstGeom prst="rect">
            <a:avLst/>
          </a:prstGeom>
        </p:spPr>
      </p:pic>
    </p:spTree>
    <p:extLst>
      <p:ext uri="{BB962C8B-B14F-4D97-AF65-F5344CB8AC3E}">
        <p14:creationId xmlns:p14="http://schemas.microsoft.com/office/powerpoint/2010/main" val="237630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0555-6C4C-49CC-8262-D0D7AB2F75B0}"/>
              </a:ext>
            </a:extLst>
          </p:cNvPr>
          <p:cNvSpPr>
            <a:spLocks noGrp="1"/>
          </p:cNvSpPr>
          <p:nvPr>
            <p:ph type="title"/>
          </p:nvPr>
        </p:nvSpPr>
        <p:spPr/>
        <p:txBody>
          <a:bodyPr/>
          <a:lstStyle/>
          <a:p>
            <a:r>
              <a:rPr lang="en-US" dirty="0"/>
              <a:t>Canned reports!  </a:t>
            </a:r>
          </a:p>
        </p:txBody>
      </p:sp>
      <p:sp>
        <p:nvSpPr>
          <p:cNvPr id="3" name="Content Placeholder 2">
            <a:extLst>
              <a:ext uri="{FF2B5EF4-FFF2-40B4-BE49-F238E27FC236}">
                <a16:creationId xmlns:a16="http://schemas.microsoft.com/office/drawing/2014/main" id="{B52F2174-421C-43FF-994D-8400FCE2F3FD}"/>
              </a:ext>
            </a:extLst>
          </p:cNvPr>
          <p:cNvSpPr>
            <a:spLocks noGrp="1"/>
          </p:cNvSpPr>
          <p:nvPr>
            <p:ph idx="1"/>
          </p:nvPr>
        </p:nvSpPr>
        <p:spPr>
          <a:xfrm>
            <a:off x="838200" y="1825625"/>
            <a:ext cx="5257800" cy="4351338"/>
          </a:xfrm>
        </p:spPr>
        <p:txBody>
          <a:bodyPr/>
          <a:lstStyle/>
          <a:p>
            <a:r>
              <a:rPr lang="en-US" dirty="0"/>
              <a:t>How to walk your team through…</a:t>
            </a:r>
          </a:p>
        </p:txBody>
      </p:sp>
      <p:pic>
        <p:nvPicPr>
          <p:cNvPr id="4" name="Picture 3">
            <a:extLst>
              <a:ext uri="{FF2B5EF4-FFF2-40B4-BE49-F238E27FC236}">
                <a16:creationId xmlns:a16="http://schemas.microsoft.com/office/drawing/2014/main" id="{21168E3F-1D7A-414C-8ABC-9AA6E63219A4}"/>
              </a:ext>
            </a:extLst>
          </p:cNvPr>
          <p:cNvPicPr>
            <a:picLocks noChangeAspect="1"/>
          </p:cNvPicPr>
          <p:nvPr/>
        </p:nvPicPr>
        <p:blipFill rotWithShape="1">
          <a:blip r:embed="rId2"/>
          <a:srcRect l="51656" t="12251" b="4470"/>
          <a:stretch/>
        </p:blipFill>
        <p:spPr>
          <a:xfrm>
            <a:off x="7056409" y="1973292"/>
            <a:ext cx="3778368" cy="3789153"/>
          </a:xfrm>
          <a:prstGeom prst="rect">
            <a:avLst/>
          </a:prstGeom>
        </p:spPr>
      </p:pic>
    </p:spTree>
    <p:extLst>
      <p:ext uri="{BB962C8B-B14F-4D97-AF65-F5344CB8AC3E}">
        <p14:creationId xmlns:p14="http://schemas.microsoft.com/office/powerpoint/2010/main" val="179159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54F8-B7B4-40AC-9E1A-7FD9245DD382}"/>
              </a:ext>
            </a:extLst>
          </p:cNvPr>
          <p:cNvSpPr>
            <a:spLocks noGrp="1"/>
          </p:cNvSpPr>
          <p:nvPr>
            <p:ph type="title"/>
          </p:nvPr>
        </p:nvSpPr>
        <p:spPr/>
        <p:txBody>
          <a:bodyPr/>
          <a:lstStyle/>
          <a:p>
            <a:r>
              <a:rPr lang="en-US" dirty="0"/>
              <a:t>Stuff You Should Know</a:t>
            </a:r>
          </a:p>
        </p:txBody>
      </p:sp>
      <p:sp>
        <p:nvSpPr>
          <p:cNvPr id="3" name="Content Placeholder 2">
            <a:extLst>
              <a:ext uri="{FF2B5EF4-FFF2-40B4-BE49-F238E27FC236}">
                <a16:creationId xmlns:a16="http://schemas.microsoft.com/office/drawing/2014/main" id="{CE90BAD4-4A04-4435-BC1A-89A2FE0833B5}"/>
              </a:ext>
            </a:extLst>
          </p:cNvPr>
          <p:cNvSpPr>
            <a:spLocks noGrp="1"/>
          </p:cNvSpPr>
          <p:nvPr>
            <p:ph idx="1"/>
          </p:nvPr>
        </p:nvSpPr>
        <p:spPr/>
        <p:txBody>
          <a:bodyPr/>
          <a:lstStyle/>
          <a:p>
            <a:r>
              <a:rPr lang="en-US" dirty="0"/>
              <a:t>And which I’m leaving off this slide so only you know</a:t>
            </a:r>
          </a:p>
        </p:txBody>
      </p:sp>
    </p:spTree>
    <p:extLst>
      <p:ext uri="{BB962C8B-B14F-4D97-AF65-F5344CB8AC3E}">
        <p14:creationId xmlns:p14="http://schemas.microsoft.com/office/powerpoint/2010/main" val="117184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1CB3-635D-4BF1-9A40-EF362D250991}"/>
              </a:ext>
            </a:extLst>
          </p:cNvPr>
          <p:cNvSpPr>
            <a:spLocks noGrp="1"/>
          </p:cNvSpPr>
          <p:nvPr>
            <p:ph type="title"/>
          </p:nvPr>
        </p:nvSpPr>
        <p:spPr/>
        <p:txBody>
          <a:bodyPr/>
          <a:lstStyle/>
          <a:p>
            <a:r>
              <a:rPr lang="en-US" dirty="0"/>
              <a:t>Questions/comments</a:t>
            </a:r>
          </a:p>
        </p:txBody>
      </p:sp>
      <p:sp>
        <p:nvSpPr>
          <p:cNvPr id="3" name="Content Placeholder 2">
            <a:extLst>
              <a:ext uri="{FF2B5EF4-FFF2-40B4-BE49-F238E27FC236}">
                <a16:creationId xmlns:a16="http://schemas.microsoft.com/office/drawing/2014/main" id="{915ACFB0-CCAE-4808-A878-4F7CB83A0C55}"/>
              </a:ext>
            </a:extLst>
          </p:cNvPr>
          <p:cNvSpPr>
            <a:spLocks noGrp="1"/>
          </p:cNvSpPr>
          <p:nvPr>
            <p:ph idx="1"/>
          </p:nvPr>
        </p:nvSpPr>
        <p:spPr/>
        <p:txBody>
          <a:bodyPr/>
          <a:lstStyle/>
          <a:p>
            <a:pPr marL="0" indent="0">
              <a:buNone/>
            </a:pPr>
            <a:r>
              <a:rPr lang="en-US" sz="2800" dirty="0"/>
              <a:t>Gregory Duke</a:t>
            </a:r>
          </a:p>
          <a:p>
            <a:pPr marL="0" indent="0">
              <a:buNone/>
            </a:pPr>
            <a:r>
              <a:rPr lang="en-US" dirty="0"/>
              <a:t>Staupell Analytics Group</a:t>
            </a:r>
          </a:p>
          <a:p>
            <a:pPr marL="0" indent="0">
              <a:buNone/>
            </a:pPr>
            <a:r>
              <a:rPr lang="en-US" dirty="0">
                <a:solidFill>
                  <a:srgbClr val="C00000"/>
                </a:solidFill>
                <a:hlinkClick r:id="rId2">
                  <a:extLst>
                    <a:ext uri="{A12FA001-AC4F-418D-AE19-62706E023703}">
                      <ahyp:hlinkClr xmlns:ahyp="http://schemas.microsoft.com/office/drawing/2018/hyperlinkcolor" val="tx"/>
                    </a:ext>
                  </a:extLst>
                </a:hlinkClick>
              </a:rPr>
              <a:t>Greg@Staupell.com</a:t>
            </a:r>
            <a:endParaRPr lang="en-US" dirty="0">
              <a:solidFill>
                <a:srgbClr val="C00000"/>
              </a:solidFill>
            </a:endParaRPr>
          </a:p>
          <a:p>
            <a:pPr marL="0" indent="0">
              <a:buNone/>
            </a:pPr>
            <a:r>
              <a:rPr lang="en-US" dirty="0"/>
              <a:t>716-946-1870</a:t>
            </a:r>
          </a:p>
        </p:txBody>
      </p:sp>
    </p:spTree>
    <p:extLst>
      <p:ext uri="{BB962C8B-B14F-4D97-AF65-F5344CB8AC3E}">
        <p14:creationId xmlns:p14="http://schemas.microsoft.com/office/powerpoint/2010/main" val="54620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8CE8-FF60-47AC-BEBA-D9F57D5FECB1}"/>
              </a:ext>
            </a:extLst>
          </p:cNvPr>
          <p:cNvSpPr>
            <a:spLocks noGrp="1"/>
          </p:cNvSpPr>
          <p:nvPr>
            <p:ph type="title"/>
          </p:nvPr>
        </p:nvSpPr>
        <p:spPr/>
        <p:txBody>
          <a:bodyPr/>
          <a:lstStyle/>
          <a:p>
            <a:r>
              <a:rPr lang="en-US" dirty="0"/>
              <a:t>What Is Raiser’s Edge NXT Exactly?</a:t>
            </a:r>
          </a:p>
        </p:txBody>
      </p:sp>
      <p:sp>
        <p:nvSpPr>
          <p:cNvPr id="3" name="Content Placeholder 2">
            <a:extLst>
              <a:ext uri="{FF2B5EF4-FFF2-40B4-BE49-F238E27FC236}">
                <a16:creationId xmlns:a16="http://schemas.microsoft.com/office/drawing/2014/main" id="{87338B07-DC52-47C1-984B-DD8EB6D628C1}"/>
              </a:ext>
            </a:extLst>
          </p:cNvPr>
          <p:cNvSpPr>
            <a:spLocks noGrp="1"/>
          </p:cNvSpPr>
          <p:nvPr>
            <p:ph idx="1"/>
          </p:nvPr>
        </p:nvSpPr>
        <p:spPr/>
        <p:txBody>
          <a:bodyPr/>
          <a:lstStyle/>
          <a:p>
            <a:r>
              <a:rPr lang="en-US" dirty="0"/>
              <a:t>Is NXT a new database?</a:t>
            </a:r>
          </a:p>
          <a:p>
            <a:endParaRPr lang="en-US" dirty="0"/>
          </a:p>
          <a:p>
            <a:r>
              <a:rPr lang="en-US" dirty="0"/>
              <a:t>Is NXT an overlay of RE7?</a:t>
            </a:r>
          </a:p>
          <a:p>
            <a:endParaRPr lang="en-US" dirty="0"/>
          </a:p>
          <a:p>
            <a:r>
              <a:rPr lang="en-US" dirty="0"/>
              <a:t>Or is NXT somewhere in between these two concepts?</a:t>
            </a:r>
          </a:p>
          <a:p>
            <a:endParaRPr lang="en-US" dirty="0"/>
          </a:p>
          <a:p>
            <a:r>
              <a:rPr lang="en-US" dirty="0"/>
              <a:t>And why does it matter?</a:t>
            </a:r>
          </a:p>
        </p:txBody>
      </p:sp>
    </p:spTree>
    <p:extLst>
      <p:ext uri="{BB962C8B-B14F-4D97-AF65-F5344CB8AC3E}">
        <p14:creationId xmlns:p14="http://schemas.microsoft.com/office/powerpoint/2010/main" val="119075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B976-67FB-40E4-9A8F-6DAF6681E3FB}"/>
              </a:ext>
            </a:extLst>
          </p:cNvPr>
          <p:cNvSpPr>
            <a:spLocks noGrp="1"/>
          </p:cNvSpPr>
          <p:nvPr>
            <p:ph type="title"/>
          </p:nvPr>
        </p:nvSpPr>
        <p:spPr/>
        <p:txBody>
          <a:bodyPr/>
          <a:lstStyle/>
          <a:p>
            <a:r>
              <a:rPr lang="en-US" dirty="0"/>
              <a:t>The Best Way to Describe NXT</a:t>
            </a:r>
          </a:p>
        </p:txBody>
      </p:sp>
      <p:sp>
        <p:nvSpPr>
          <p:cNvPr id="3" name="Content Placeholder 2">
            <a:extLst>
              <a:ext uri="{FF2B5EF4-FFF2-40B4-BE49-F238E27FC236}">
                <a16:creationId xmlns:a16="http://schemas.microsoft.com/office/drawing/2014/main" id="{46E2877B-B992-4D96-8393-A88726662B93}"/>
              </a:ext>
            </a:extLst>
          </p:cNvPr>
          <p:cNvSpPr>
            <a:spLocks noGrp="1"/>
          </p:cNvSpPr>
          <p:nvPr>
            <p:ph idx="1"/>
          </p:nvPr>
        </p:nvSpPr>
        <p:spPr/>
        <p:txBody>
          <a:bodyPr/>
          <a:lstStyle/>
          <a:p>
            <a:pPr marL="0" indent="0">
              <a:buNone/>
            </a:pPr>
            <a:r>
              <a:rPr lang="en-US" dirty="0"/>
              <a:t>NXT is more than a new version of Raiser’s Edge 7, but it is still mostly the same database</a:t>
            </a:r>
          </a:p>
          <a:p>
            <a:endParaRPr lang="en-US" dirty="0"/>
          </a:p>
          <a:p>
            <a:pPr lvl="1">
              <a:spcAft>
                <a:spcPts val="2400"/>
              </a:spcAft>
            </a:pPr>
            <a:r>
              <a:rPr lang="en-US" dirty="0"/>
              <a:t>The architecture, nearly all the fields, and most of the configuration tools are the same</a:t>
            </a:r>
          </a:p>
          <a:p>
            <a:pPr lvl="1">
              <a:spcAft>
                <a:spcPts val="2400"/>
              </a:spcAft>
            </a:pPr>
            <a:r>
              <a:rPr lang="en-US" dirty="0"/>
              <a:t>And for the time being, many important tools in Raiser’s Edge haven’t been built out in NXT or are still being phased in for all users (for example, gift entry through Batch)</a:t>
            </a:r>
          </a:p>
          <a:p>
            <a:pPr lvl="1">
              <a:spcAft>
                <a:spcPts val="2400"/>
              </a:spcAft>
            </a:pPr>
            <a:r>
              <a:rPr lang="en-US" dirty="0"/>
              <a:t>NXT’s major changes are in user interface and the ability to move between different types of record (i.e. Constituent, Gift, Action, etc.)</a:t>
            </a:r>
          </a:p>
        </p:txBody>
      </p:sp>
    </p:spTree>
    <p:extLst>
      <p:ext uri="{BB962C8B-B14F-4D97-AF65-F5344CB8AC3E}">
        <p14:creationId xmlns:p14="http://schemas.microsoft.com/office/powerpoint/2010/main" val="89799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CF28-3DEE-45CF-9DB8-EE9E53CD8829}"/>
              </a:ext>
            </a:extLst>
          </p:cNvPr>
          <p:cNvSpPr>
            <a:spLocks noGrp="1"/>
          </p:cNvSpPr>
          <p:nvPr>
            <p:ph type="title"/>
          </p:nvPr>
        </p:nvSpPr>
        <p:spPr/>
        <p:txBody>
          <a:bodyPr/>
          <a:lstStyle/>
          <a:p>
            <a:r>
              <a:rPr lang="en-US" dirty="0"/>
              <a:t>Bottom Line with NXT</a:t>
            </a:r>
          </a:p>
        </p:txBody>
      </p:sp>
      <p:sp>
        <p:nvSpPr>
          <p:cNvPr id="3" name="Content Placeholder 2">
            <a:extLst>
              <a:ext uri="{FF2B5EF4-FFF2-40B4-BE49-F238E27FC236}">
                <a16:creationId xmlns:a16="http://schemas.microsoft.com/office/drawing/2014/main" id="{B70DAAA3-F05D-4177-B68F-6FE6F0A01831}"/>
              </a:ext>
            </a:extLst>
          </p:cNvPr>
          <p:cNvSpPr>
            <a:spLocks noGrp="1"/>
          </p:cNvSpPr>
          <p:nvPr>
            <p:ph idx="1"/>
          </p:nvPr>
        </p:nvSpPr>
        <p:spPr/>
        <p:txBody>
          <a:bodyPr/>
          <a:lstStyle/>
          <a:p>
            <a:pPr marL="0" indent="0">
              <a:buNone/>
            </a:pPr>
            <a:r>
              <a:rPr lang="en-US" dirty="0"/>
              <a:t>NXT is not, and will not for the foreseeable future, be a standalone product</a:t>
            </a:r>
          </a:p>
          <a:p>
            <a:endParaRPr lang="en-US" dirty="0"/>
          </a:p>
          <a:p>
            <a:pPr lvl="1"/>
            <a:r>
              <a:rPr lang="en-US" dirty="0"/>
              <a:t>You’ll still need to use RE7 to run NXT, and you’ll still need to understand how to use RE7 to understand how to administer and maintain NXT</a:t>
            </a:r>
          </a:p>
        </p:txBody>
      </p:sp>
    </p:spTree>
    <p:extLst>
      <p:ext uri="{BB962C8B-B14F-4D97-AF65-F5344CB8AC3E}">
        <p14:creationId xmlns:p14="http://schemas.microsoft.com/office/powerpoint/2010/main" val="36623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8FB4-DA8C-41F2-AE28-7FBC42545753}"/>
              </a:ext>
            </a:extLst>
          </p:cNvPr>
          <p:cNvSpPr>
            <a:spLocks noGrp="1"/>
          </p:cNvSpPr>
          <p:nvPr>
            <p:ph type="title"/>
          </p:nvPr>
        </p:nvSpPr>
        <p:spPr/>
        <p:txBody>
          <a:bodyPr/>
          <a:lstStyle/>
          <a:p>
            <a:r>
              <a:rPr lang="en-US" dirty="0"/>
              <a:t>Why Does This Matter?</a:t>
            </a:r>
          </a:p>
        </p:txBody>
      </p:sp>
      <p:sp>
        <p:nvSpPr>
          <p:cNvPr id="3" name="Content Placeholder 2">
            <a:extLst>
              <a:ext uri="{FF2B5EF4-FFF2-40B4-BE49-F238E27FC236}">
                <a16:creationId xmlns:a16="http://schemas.microsoft.com/office/drawing/2014/main" id="{D0420AC0-95DD-4E59-8073-357C07F2E472}"/>
              </a:ext>
            </a:extLst>
          </p:cNvPr>
          <p:cNvSpPr>
            <a:spLocks noGrp="1"/>
          </p:cNvSpPr>
          <p:nvPr>
            <p:ph idx="1"/>
          </p:nvPr>
        </p:nvSpPr>
        <p:spPr/>
        <p:txBody>
          <a:bodyPr>
            <a:normAutofit/>
          </a:bodyPr>
          <a:lstStyle/>
          <a:p>
            <a:r>
              <a:rPr lang="en-US" dirty="0"/>
              <a:t>For those of us who do most of our work in the “back end” (or “database view”) of the Raiser’s Edge database, not much of what you do will change in NXT</a:t>
            </a:r>
          </a:p>
          <a:p>
            <a:endParaRPr lang="en-US" dirty="0"/>
          </a:p>
          <a:p>
            <a:r>
              <a:rPr lang="en-US" dirty="0"/>
              <a:t>But for those who use the front end of Raiser’s Edge, there are many new features which will help with entering Actions, Proposals, and other data</a:t>
            </a:r>
          </a:p>
          <a:p>
            <a:endParaRPr lang="en-US" dirty="0"/>
          </a:p>
          <a:p>
            <a:r>
              <a:rPr lang="en-US" dirty="0"/>
              <a:t>I’ll be discussing the other important new features of NXT in the context of preparing for it</a:t>
            </a:r>
          </a:p>
        </p:txBody>
      </p:sp>
    </p:spTree>
    <p:extLst>
      <p:ext uri="{BB962C8B-B14F-4D97-AF65-F5344CB8AC3E}">
        <p14:creationId xmlns:p14="http://schemas.microsoft.com/office/powerpoint/2010/main" val="5368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CA3B-BA02-42C8-9E84-919C6DD9B757}"/>
              </a:ext>
            </a:extLst>
          </p:cNvPr>
          <p:cNvSpPr>
            <a:spLocks noGrp="1"/>
          </p:cNvSpPr>
          <p:nvPr>
            <p:ph type="title"/>
          </p:nvPr>
        </p:nvSpPr>
        <p:spPr/>
        <p:txBody>
          <a:bodyPr/>
          <a:lstStyle/>
          <a:p>
            <a:r>
              <a:rPr lang="en-US" dirty="0"/>
              <a:t>A Few Differences Between RE7 and NXT</a:t>
            </a:r>
          </a:p>
        </p:txBody>
      </p:sp>
      <p:sp>
        <p:nvSpPr>
          <p:cNvPr id="3" name="Content Placeholder 2">
            <a:extLst>
              <a:ext uri="{FF2B5EF4-FFF2-40B4-BE49-F238E27FC236}">
                <a16:creationId xmlns:a16="http://schemas.microsoft.com/office/drawing/2014/main" id="{419521EA-F337-4E6F-893E-5F0D8BE9AAF8}"/>
              </a:ext>
            </a:extLst>
          </p:cNvPr>
          <p:cNvSpPr>
            <a:spLocks noGrp="1"/>
          </p:cNvSpPr>
          <p:nvPr>
            <p:ph idx="1"/>
          </p:nvPr>
        </p:nvSpPr>
        <p:spPr/>
        <p:txBody>
          <a:bodyPr/>
          <a:lstStyle/>
          <a:p>
            <a:r>
              <a:rPr lang="en-US" dirty="0"/>
              <a:t>Moving between different types of record</a:t>
            </a:r>
          </a:p>
          <a:p>
            <a:endParaRPr lang="en-US" dirty="0"/>
          </a:p>
          <a:p>
            <a:r>
              <a:rPr lang="en-US" dirty="0"/>
              <a:t>There are some field names that are different in NXT (although the fields themselves are the same)—for example, “Opportunity” vs. “Proposal”</a:t>
            </a:r>
          </a:p>
          <a:p>
            <a:endParaRPr lang="en-US" dirty="0"/>
          </a:p>
          <a:p>
            <a:r>
              <a:rPr lang="en-US" dirty="0"/>
              <a:t>Some fields (for example, “consecutive years giving”) are saved in NXT but not in RE7 (or can be different in NXT)– and it can be difficult to export these fields</a:t>
            </a:r>
          </a:p>
        </p:txBody>
      </p:sp>
    </p:spTree>
    <p:extLst>
      <p:ext uri="{BB962C8B-B14F-4D97-AF65-F5344CB8AC3E}">
        <p14:creationId xmlns:p14="http://schemas.microsoft.com/office/powerpoint/2010/main" val="337503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54BF-BB38-4C6A-B109-BE3B1B835669}"/>
              </a:ext>
            </a:extLst>
          </p:cNvPr>
          <p:cNvSpPr>
            <a:spLocks noGrp="1"/>
          </p:cNvSpPr>
          <p:nvPr>
            <p:ph type="title"/>
          </p:nvPr>
        </p:nvSpPr>
        <p:spPr/>
        <p:txBody>
          <a:bodyPr/>
          <a:lstStyle/>
          <a:p>
            <a:r>
              <a:rPr lang="en-US" dirty="0"/>
              <a:t>Preparing for Any Database Change</a:t>
            </a:r>
          </a:p>
        </p:txBody>
      </p:sp>
      <p:sp>
        <p:nvSpPr>
          <p:cNvPr id="3" name="Content Placeholder 2">
            <a:extLst>
              <a:ext uri="{FF2B5EF4-FFF2-40B4-BE49-F238E27FC236}">
                <a16:creationId xmlns:a16="http://schemas.microsoft.com/office/drawing/2014/main" id="{0633E045-17E6-4054-AC33-4A6F333588EE}"/>
              </a:ext>
            </a:extLst>
          </p:cNvPr>
          <p:cNvSpPr>
            <a:spLocks noGrp="1"/>
          </p:cNvSpPr>
          <p:nvPr>
            <p:ph idx="1"/>
          </p:nvPr>
        </p:nvSpPr>
        <p:spPr/>
        <p:txBody>
          <a:bodyPr/>
          <a:lstStyle/>
          <a:p>
            <a:r>
              <a:rPr lang="en-US" dirty="0"/>
              <a:t>Database cleanup—it’s not ideal to take old database problems through an upgrade, transfer, migration, or any other change</a:t>
            </a:r>
          </a:p>
          <a:p>
            <a:endParaRPr lang="en-US" dirty="0"/>
          </a:p>
          <a:p>
            <a:r>
              <a:rPr lang="en-US" dirty="0"/>
              <a:t>Since the data fields in NXT are nearly identical to those of RE7, there’s no need to ensure that your data fields are correctly mapped and formatted</a:t>
            </a:r>
          </a:p>
          <a:p>
            <a:endParaRPr lang="en-US" dirty="0"/>
          </a:p>
          <a:p>
            <a:r>
              <a:rPr lang="en-US" dirty="0"/>
              <a:t>In my experience, it’s not the data itself that’s the problem with an RE7-&gt;NXT upgrade…</a:t>
            </a:r>
          </a:p>
        </p:txBody>
      </p:sp>
    </p:spTree>
    <p:extLst>
      <p:ext uri="{BB962C8B-B14F-4D97-AF65-F5344CB8AC3E}">
        <p14:creationId xmlns:p14="http://schemas.microsoft.com/office/powerpoint/2010/main" val="280802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3499-F2E7-4C39-8C05-490FE52E143C}"/>
              </a:ext>
            </a:extLst>
          </p:cNvPr>
          <p:cNvSpPr>
            <a:spLocks noGrp="1"/>
          </p:cNvSpPr>
          <p:nvPr>
            <p:ph type="title"/>
          </p:nvPr>
        </p:nvSpPr>
        <p:spPr/>
        <p:txBody>
          <a:bodyPr/>
          <a:lstStyle/>
          <a:p>
            <a:r>
              <a:rPr lang="en-US" dirty="0"/>
              <a:t>Preparing Specifically for NXT</a:t>
            </a:r>
          </a:p>
        </p:txBody>
      </p:sp>
      <p:sp>
        <p:nvSpPr>
          <p:cNvPr id="3" name="Content Placeholder 2">
            <a:extLst>
              <a:ext uri="{FF2B5EF4-FFF2-40B4-BE49-F238E27FC236}">
                <a16:creationId xmlns:a16="http://schemas.microsoft.com/office/drawing/2014/main" id="{5C01DF94-09CD-443B-A1D4-81EF0A918AE9}"/>
              </a:ext>
            </a:extLst>
          </p:cNvPr>
          <p:cNvSpPr>
            <a:spLocks noGrp="1"/>
          </p:cNvSpPr>
          <p:nvPr>
            <p:ph idx="1"/>
          </p:nvPr>
        </p:nvSpPr>
        <p:spPr/>
        <p:txBody>
          <a:bodyPr/>
          <a:lstStyle/>
          <a:p>
            <a:r>
              <a:rPr lang="en-US" dirty="0"/>
              <a:t>The most important segment to prepare when you’re getting ready for NXT are Tables and Codes, and especially fundamental data codes like Constituencies and Campaigns, Funds, and Appeals</a:t>
            </a:r>
          </a:p>
          <a:p>
            <a:endParaRPr lang="en-US" dirty="0"/>
          </a:p>
          <a:p>
            <a:pPr>
              <a:spcAft>
                <a:spcPts val="1200"/>
              </a:spcAft>
            </a:pPr>
            <a:r>
              <a:rPr lang="en-US" dirty="0"/>
              <a:t>Tables and Codes are how NXT’s built-in reporting structures populate their fields</a:t>
            </a:r>
          </a:p>
          <a:p>
            <a:pPr lvl="1">
              <a:buFont typeface="Courier New" panose="02070309020205020404" pitchFamily="49" charset="0"/>
              <a:buChar char="o"/>
            </a:pPr>
            <a:r>
              <a:rPr lang="en-US" dirty="0"/>
              <a:t>This was always an issue with RE7’s canned reports, but because of NXT’s data visualization parameters, it’s more important in that platform</a:t>
            </a:r>
          </a:p>
        </p:txBody>
      </p:sp>
    </p:spTree>
    <p:extLst>
      <p:ext uri="{BB962C8B-B14F-4D97-AF65-F5344CB8AC3E}">
        <p14:creationId xmlns:p14="http://schemas.microsoft.com/office/powerpoint/2010/main" val="44934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6ECF-22EC-4626-BA54-1BA1B1DBB301}"/>
              </a:ext>
            </a:extLst>
          </p:cNvPr>
          <p:cNvSpPr>
            <a:spLocks noGrp="1"/>
          </p:cNvSpPr>
          <p:nvPr>
            <p:ph type="title"/>
          </p:nvPr>
        </p:nvSpPr>
        <p:spPr/>
        <p:txBody>
          <a:bodyPr/>
          <a:lstStyle/>
          <a:p>
            <a:r>
              <a:rPr lang="en-US" dirty="0"/>
              <a:t>Cleanup tips for NXT’s reports</a:t>
            </a:r>
          </a:p>
        </p:txBody>
      </p:sp>
      <p:sp>
        <p:nvSpPr>
          <p:cNvPr id="3" name="Content Placeholder 2">
            <a:extLst>
              <a:ext uri="{FF2B5EF4-FFF2-40B4-BE49-F238E27FC236}">
                <a16:creationId xmlns:a16="http://schemas.microsoft.com/office/drawing/2014/main" id="{380E7CEE-6274-4CE2-AF22-B4843B5F8CB6}"/>
              </a:ext>
            </a:extLst>
          </p:cNvPr>
          <p:cNvSpPr>
            <a:spLocks noGrp="1"/>
          </p:cNvSpPr>
          <p:nvPr>
            <p:ph idx="1"/>
          </p:nvPr>
        </p:nvSpPr>
        <p:spPr/>
        <p:txBody>
          <a:bodyPr/>
          <a:lstStyle/>
          <a:p>
            <a:r>
              <a:rPr lang="en-US" dirty="0"/>
              <a:t>Fewer code entries are generally better</a:t>
            </a:r>
          </a:p>
          <a:p>
            <a:pPr lvl="1">
              <a:buFont typeface="Courier New" panose="02070309020205020404" pitchFamily="49" charset="0"/>
              <a:buChar char="o"/>
            </a:pPr>
            <a:r>
              <a:rPr lang="en-US" dirty="0"/>
              <a:t>If you can’t entirely get rid of entries, consider inactivating them</a:t>
            </a:r>
          </a:p>
          <a:p>
            <a:pPr lvl="1">
              <a:buFont typeface="Courier New" panose="02070309020205020404" pitchFamily="49" charset="0"/>
              <a:buChar char="o"/>
            </a:pPr>
            <a:r>
              <a:rPr lang="en-US" dirty="0"/>
              <a:t>If you can’t inactivate them, consider what you should and shouldn’t be using over the course of a year</a:t>
            </a:r>
          </a:p>
          <a:p>
            <a:pPr lvl="1"/>
            <a:endParaRPr lang="en-US" dirty="0"/>
          </a:p>
          <a:p>
            <a:r>
              <a:rPr lang="en-US" dirty="0"/>
              <a:t>Consider what your organization uses for external audiences</a:t>
            </a:r>
          </a:p>
          <a:p>
            <a:pPr lvl="1">
              <a:buFont typeface="Courier New" panose="02070309020205020404" pitchFamily="49" charset="0"/>
              <a:buChar char="o"/>
            </a:pPr>
            <a:r>
              <a:rPr lang="en-US" dirty="0"/>
              <a:t>For example—CASE/VSE constituency types, if you’re an educational institution</a:t>
            </a:r>
          </a:p>
        </p:txBody>
      </p:sp>
    </p:spTree>
    <p:extLst>
      <p:ext uri="{BB962C8B-B14F-4D97-AF65-F5344CB8AC3E}">
        <p14:creationId xmlns:p14="http://schemas.microsoft.com/office/powerpoint/2010/main" val="1870639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rgbClr val="292934"/>
      </a:dk1>
      <a:lt1>
        <a:srgbClr val="FFFFFF"/>
      </a:lt1>
      <a:dk2>
        <a:srgbClr val="BB0A15"/>
      </a:dk2>
      <a:lt2>
        <a:srgbClr val="F3F2DC"/>
      </a:lt2>
      <a:accent1>
        <a:srgbClr val="A29E94"/>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taupell Presenation Template 2019" id="{08900EFB-0FE5-4433-AE4F-20669FF7ADD8}" vid="{2E7A222C-7117-48ED-8E45-34F9CBAE0A90}"/>
    </a:ext>
  </a:extLst>
</a:theme>
</file>

<file path=docProps/app.xml><?xml version="1.0" encoding="utf-8"?>
<Properties xmlns="http://schemas.openxmlformats.org/officeDocument/2006/extended-properties" xmlns:vt="http://schemas.openxmlformats.org/officeDocument/2006/docPropsVTypes">
  <Template>Clarity</Template>
  <TotalTime>12</TotalTime>
  <Words>823</Words>
  <Application>Microsoft Macintosh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Courier New</vt:lpstr>
      <vt:lpstr>Clarity</vt:lpstr>
      <vt:lpstr>Before the NXT step:  optimizing for NXT</vt:lpstr>
      <vt:lpstr>What Is Raiser’s Edge NXT Exactly?</vt:lpstr>
      <vt:lpstr>The Best Way to Describe NXT</vt:lpstr>
      <vt:lpstr>Bottom Line with NXT</vt:lpstr>
      <vt:lpstr>Why Does This Matter?</vt:lpstr>
      <vt:lpstr>A Few Differences Between RE7 and NXT</vt:lpstr>
      <vt:lpstr>Preparing for Any Database Change</vt:lpstr>
      <vt:lpstr>Preparing Specifically for NXT</vt:lpstr>
      <vt:lpstr>Cleanup tips for NXT’s reports</vt:lpstr>
      <vt:lpstr>Cleanup tips for NXT’s reports</vt:lpstr>
      <vt:lpstr>One thing you will need to know…</vt:lpstr>
      <vt:lpstr>Training staff on NXT</vt:lpstr>
      <vt:lpstr>Building and working with lists</vt:lpstr>
      <vt:lpstr>Canned reports!  </vt:lpstr>
      <vt:lpstr>Stuff You Should Know</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Patel</dc:creator>
  <cp:lastModifiedBy>Patti Patel</cp:lastModifiedBy>
  <cp:revision>3</cp:revision>
  <dcterms:created xsi:type="dcterms:W3CDTF">2020-04-22T19:08:58Z</dcterms:created>
  <dcterms:modified xsi:type="dcterms:W3CDTF">2020-04-22T19:21:06Z</dcterms:modified>
</cp:coreProperties>
</file>